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9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6" r:id="rId79"/>
    <p:sldId id="337" r:id="rId80"/>
    <p:sldId id="338" r:id="rId81"/>
    <p:sldId id="339" r:id="rId82"/>
    <p:sldId id="340" r:id="rId83"/>
    <p:sldId id="34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9AC59-9B26-46E0-886D-1509FA8E516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9831A-D091-4D78-BC9A-C99720E3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19A4-886E-435F-8971-A09E080D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F457E-A5A9-4F0C-9CA2-091CBA844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773C6-FA17-4910-A5A7-CE6404763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ECA6-8EEE-49A2-A663-94E0481D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70D88-190A-451E-8DA1-154E101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CBFE-655A-4B64-97E0-D494879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E0930-7E2E-4962-B069-C431725A5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D65E6-992A-4C80-AF3A-0A9D02A7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57A64-9232-4AF8-8139-C04CCEA4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D744-EB01-44A0-8882-65E873D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37246-43DD-4CE2-A562-9C5200E84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BBD15-DDFA-430A-9BC3-8905B163C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BB441-5840-4A8E-8E8D-ED2AA38B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110F-DDDF-47D6-BA89-275F41C5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8613-B8B1-40F0-82A9-5C313B89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30DB-E94C-4F8C-A917-FCD1FAA5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5833B-210D-4026-96DF-EFCE7696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92C49-1A4C-449F-BA7D-D611DAAD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72B-E4F7-4290-BC33-FEA81B11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A63B-B111-4B7E-BCE6-3F280B3A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F5A6-BC41-43E5-8F7B-333B44C1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48169-6D47-4FFA-93E0-FCE7C0077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2BB41-D77C-4CE5-A161-AD2DE2C9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69FFC-9D6E-40A9-8779-2596BCF4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F9AFE-6E05-4F84-A2B0-CED1FB4C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9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1D89-9413-4CF5-9F0B-0AC66E65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3AE78-693D-4B42-9229-BF851EB42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ACFAC-50C6-433F-B06B-E6119018E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1A7C8-3F0E-47BA-89CF-DADCD0E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38F0F-0820-49A1-807D-CDF25DF6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9423C-1AE4-4706-8B00-85CAEEBF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3185-A397-4481-81DB-24A58AEE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5FEDA-3DBA-47E1-AB04-31E6C1CF3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5FCBD-F5C9-4A5A-813A-BE03F043B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94F7-9824-4C60-BE0A-D6CF2D554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51204-1627-4A9B-9736-21359059D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7499B4-011F-4614-B3E1-0D8ED1C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00BDE2-66B8-434A-9CE7-13F777D1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CF933-B5BE-4EA7-9CC3-F6EE4137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9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9638-B42F-48D2-B18D-BFF1AF69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9A4E9-83BB-4F11-97F6-BF61C087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67236-3FED-458C-86A2-1C6ABA3D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E568F-8F11-4957-BC3A-B199B98F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5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1B306-0B33-43D1-AB4E-CCB716E5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558C9-2FAA-4143-8C88-B5A53BC1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6D45-7026-48E4-B387-AF1268C4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B1D7-875D-4679-B1C8-FED4B714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FA08-00AD-49BB-BA67-D1A62F388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4B7F7-E046-4CC4-83BD-E20D39173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8BE2B-C3B9-4682-8544-340D3E83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52344-CF67-4665-954A-F1FAA4C3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F39EF-F96D-4F26-B713-31638241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F97D-94EC-40AB-ABD3-DD0335BD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2DE90-928E-4088-98E7-9BE4398E0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35B9A-EC1D-4903-9D38-4AD7A489F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08216-81EA-4C5D-BB5F-1F6E0544A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9E39F-28EF-4749-8797-D76C0310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363A6-4BF6-40E9-A184-7E07FC6F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7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1BADF-334E-4E89-BABA-45EBEE38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8820-011C-4129-A547-C1B740DB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88329-0997-4E36-AE8A-5FCB4052E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60B8C-7393-4F54-B035-43AFE1FD5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847EF-60EA-42FE-8F7C-AA4F2BF63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0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5D187-F135-43A0-A507-0C284F44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Language Models and RNNs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Chat Bubble">
            <a:extLst>
              <a:ext uri="{FF2B5EF4-FFF2-40B4-BE49-F238E27FC236}">
                <a16:creationId xmlns:a16="http://schemas.microsoft.com/office/drawing/2014/main" id="{7F1EE0E6-55A0-4BF0-A5F5-A7CDB713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4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EAB2E-E9BD-4367-81AD-48375CE8A83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Sparsity Problems with n-gram Language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036DA3-87E3-4ABE-9C46-50447E40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976214"/>
            <a:ext cx="6896635" cy="49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3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4ACB4-8323-4FCA-9D5A-96CF9D553B58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 Problems with n-gram Language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32DEEB-F70B-493D-AD8C-4C5866A9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55614"/>
            <a:ext cx="6553545" cy="45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1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5F713-2ED9-481C-BF94-B73477C4BC2D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n-gram Language Models in practice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1432F-03F2-4924-8ABE-BC8B649B8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79" y="1170665"/>
            <a:ext cx="6286388" cy="45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6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DB3D4-AF3A-4D74-8A8F-CB37CDA84847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Generating text with a n-gram Language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4C880-C1C0-477E-9FA7-D000DE10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219" y="1190927"/>
            <a:ext cx="3425609" cy="2423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AC3AB-48A5-401E-AE92-5D396322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2" y="1192490"/>
            <a:ext cx="3433324" cy="242049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08E7C3-0775-40E3-B783-9EA348E46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883" y="1192490"/>
            <a:ext cx="3423916" cy="243954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53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32903-FC1C-4B1A-A584-39D1DDF83B3D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Generating text with a n-gram Language Model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A4C9741-315A-4B86-8578-4A3D1B92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24543"/>
            <a:ext cx="6553545" cy="48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3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254118-DD55-4421-A240-B732BE6148D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build a Neural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DC2BFF2-ACDA-4BD6-BA9A-283B400B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92" y="1009287"/>
            <a:ext cx="6721424" cy="48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6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573D5-0DB2-408B-A62E-129022DD57B4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fixed-window neural Language Model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7C4181-E401-458D-BC7B-5FE2D5271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8" y="2505901"/>
            <a:ext cx="5455917" cy="39555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A51893-9AF2-4A4C-8AA8-6F8D7A5A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25" y="2505901"/>
            <a:ext cx="5455917" cy="37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5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6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E150F-E7A4-4D45-A56F-039E82A19237}"/>
              </a:ext>
            </a:extLst>
          </p:cNvPr>
          <p:cNvSpPr txBox="1"/>
          <p:nvPr/>
        </p:nvSpPr>
        <p:spPr>
          <a:xfrm>
            <a:off x="629920" y="2042161"/>
            <a:ext cx="2834640" cy="296672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Fixed-window neural Language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189B8-C01D-40AB-9940-30698984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74" y="961812"/>
            <a:ext cx="694505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6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115F7-81EE-4D5B-A80B-F998A1CEF4A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fixed-window neural Language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B5B9A-7CC6-4867-B6CB-D2378176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080" y="815551"/>
            <a:ext cx="6999959" cy="52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9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A228E9-1424-4970-8E82-621BAA57DFB3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Recurrent Neural Networks (RNN) – A family of neural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F2451-7F19-4CC3-839C-A4051EA27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798" y="1675227"/>
            <a:ext cx="67344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5D187-F135-43A0-A507-0C284F44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351" y="433545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Language Models and RNNs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hat Bubble">
            <a:extLst>
              <a:ext uri="{FF2B5EF4-FFF2-40B4-BE49-F238E27FC236}">
                <a16:creationId xmlns:a16="http://schemas.microsoft.com/office/drawing/2014/main" id="{7F1EE0E6-55A0-4BF0-A5F5-A7CDB713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AAF48DC-9B42-47D1-BB9B-FD96750D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2713842"/>
            <a:ext cx="5455917" cy="3423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EF3A45-E1E5-4987-9DCC-6D4859F3ECD5}"/>
              </a:ext>
            </a:extLst>
          </p:cNvPr>
          <p:cNvSpPr txBox="1"/>
          <p:nvPr/>
        </p:nvSpPr>
        <p:spPr>
          <a:xfrm>
            <a:off x="5333886" y="417830"/>
            <a:ext cx="107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6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191D0-6799-42C5-8BDF-2498B94835DF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RNN Language Model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502CB0-49A6-4926-B1B1-9E47900F0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722409"/>
            <a:ext cx="6808682" cy="51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71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4247D-070E-4830-9E2C-FADBC5C75117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23D2E7C-DE41-4BFD-822F-C6C2295B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121" y="914400"/>
            <a:ext cx="6680247" cy="49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02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C8FB-92C3-4639-941C-E7FF6CB70F79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F5DC399-8367-4027-B4A9-E34CA55E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20" y="818722"/>
            <a:ext cx="7093196" cy="48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4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FC514-6E94-4511-AED3-0D87BDBB78F5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5BF401-569C-4CA3-B155-0A29B75C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598950"/>
            <a:ext cx="6997366" cy="58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19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2DA8642-5FA0-429F-A424-D2ED5870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453" y="1151864"/>
            <a:ext cx="2648371" cy="23634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13971-8A52-4B30-B237-0AC0012DB94C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a RNN Language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92A0B-F8E0-4C18-AA54-7A812C2D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943" y="1114228"/>
            <a:ext cx="2659472" cy="2401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C2B5CC-6116-45CC-B5ED-023DCF9E6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19" y="1051648"/>
            <a:ext cx="2646677" cy="246371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3353D92-CE63-4BB7-8C27-351CB001E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533" y="1114228"/>
            <a:ext cx="2648372" cy="240113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C2362-257D-49BB-AA2E-F854D4B5D93B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9BB94F0-93FB-494A-BEA6-C6CB81C5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901" y="914400"/>
            <a:ext cx="6852709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2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EE294-52CC-4F04-8AD1-8E15F828C5D8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57DFBF-E7FC-4422-A888-77EBD6D92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5" y="722720"/>
            <a:ext cx="6858703" cy="53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45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2F4C-D710-46D9-9F57-B96ED6D23C64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Backpropagation for RNNs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F34D42-C0A1-4836-9C16-5F6A1E018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39231"/>
            <a:ext cx="6553545" cy="45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03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EDB2D-F0EC-4E1C-8A81-C250B04DD314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Backpropagation for RNNs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14BA10A-1A24-4CB3-83D2-B10BEB40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481966"/>
            <a:ext cx="5455917" cy="38873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A90255B-0914-4537-A4E8-037C47C4D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29705"/>
            <a:ext cx="5455917" cy="37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B0B08-1988-4D05-AA63-496DE7AA485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Backpropagation for RNNs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E43BFF-5DD1-447C-BAF9-08E63E23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893473"/>
            <a:ext cx="6553545" cy="50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1B7BB-EC4E-4F61-B25A-BBDBD2837254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 Modeling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939B59F-17A7-43D5-AE82-0B817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2509911"/>
            <a:ext cx="720295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2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EEACA-0180-4A26-A1CB-C71483744B1B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Generating text with 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989303-20D0-454D-903D-12D24BC4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885281"/>
            <a:ext cx="6553545" cy="50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16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B57E0-ACF3-4025-AAA1-BAF2A0298CF4}"/>
              </a:ext>
            </a:extLst>
          </p:cNvPr>
          <p:cNvSpPr txBox="1"/>
          <p:nvPr/>
        </p:nvSpPr>
        <p:spPr>
          <a:xfrm>
            <a:off x="674236" y="914400"/>
            <a:ext cx="3802513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Generating text with 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03DF45-5260-498F-9B8A-8A27C67B6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06462"/>
            <a:ext cx="6553545" cy="46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6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E9AD9-C449-46F9-82BC-A333B647157E}"/>
              </a:ext>
            </a:extLst>
          </p:cNvPr>
          <p:cNvSpPr txBox="1"/>
          <p:nvPr/>
        </p:nvSpPr>
        <p:spPr>
          <a:xfrm>
            <a:off x="674237" y="914400"/>
            <a:ext cx="3831088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Generating text with 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B77DA9D-7E0F-4F14-B353-32A79238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39231"/>
            <a:ext cx="6553545" cy="45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96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4E8E4-4AE7-4D4E-AF81-44F7A2AEB001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Generating text with 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3C269F-5F41-42BE-817B-9B77BF542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1005840"/>
            <a:ext cx="6848572" cy="47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06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C3CAF0-0CBC-4306-80A1-42747C52833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Generating text with a RNN Language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4ED8A2-280E-431D-A448-DFC679A1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890613"/>
            <a:ext cx="6700823" cy="49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54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D69DB4-19AF-4E35-8231-8A13B2B05738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Evaluating Language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870E427-95B5-45DF-BC6B-95E2488F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914400"/>
            <a:ext cx="6925586" cy="48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06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2DA41-4A81-405C-A1B8-95795E5A64A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RNNs have greatly improved perplexity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F1EF1F-BA11-4CCB-81A7-0D3AD902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1121737"/>
            <a:ext cx="6797309" cy="45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7E5CD-68D0-4E4D-AD9A-A1EDBEE9EF1F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we care about Language Modelling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D0B87F0-80DF-441D-83AC-9586AEB3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164" y="1114654"/>
            <a:ext cx="6968971" cy="49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45586-4257-412B-A983-DC5619C3F7D7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CF8655-B91C-45E5-8656-C092006E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1057310"/>
            <a:ext cx="6865833" cy="49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25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C2E85-32AC-451A-99BF-786FE5BD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923" y="1376715"/>
            <a:ext cx="2648371" cy="18406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FF05C-6699-427E-8BB3-E243037D9A9C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RNN – Other Use Cases – Beyond Language Modelling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F5627-BAF6-424C-8FFE-6895252B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6" y="1373811"/>
            <a:ext cx="2659472" cy="1844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2BB24-285F-41B3-9C19-CB3F1D309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43" y="1320662"/>
            <a:ext cx="2646677" cy="197177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ADF74D0-CE1A-43E7-A82A-970B1E1BC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705" y="1373811"/>
            <a:ext cx="2648372" cy="183399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29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678BB-D0FA-4BFF-BF43-D3C859439222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 Modeling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AABF0A8-799B-475D-9CE9-E3BD10BE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12" y="2509911"/>
            <a:ext cx="579367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84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9F215-0C35-47E0-A9F2-C55D45761718}"/>
              </a:ext>
            </a:extLst>
          </p:cNvPr>
          <p:cNvSpPr txBox="1"/>
          <p:nvPr/>
        </p:nvSpPr>
        <p:spPr>
          <a:xfrm>
            <a:off x="526073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RNN – Other Use Cases – Beyond Language Modelling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E0BCE-70FA-4E9A-8094-421109D7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53" y="307731"/>
            <a:ext cx="5751995" cy="39976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430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45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4D77E-6769-446B-A789-F65D8EC300F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note on terminology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EF9A5-279A-4C54-8584-022AD1D2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815266"/>
            <a:ext cx="7413136" cy="55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4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5D187-F135-43A0-A507-0C284F44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Vanishing Gradients, Fancy RNNs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Chat Bubble">
            <a:extLst>
              <a:ext uri="{FF2B5EF4-FFF2-40B4-BE49-F238E27FC236}">
                <a16:creationId xmlns:a16="http://schemas.microsoft.com/office/drawing/2014/main" id="{7F1EE0E6-55A0-4BF0-A5F5-A7CDB713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9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5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20251-65D3-4F34-927D-444450BD912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92B30-EB0E-41A2-9446-39E43682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55200"/>
            <a:ext cx="7188199" cy="47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0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4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F8AFD-D533-4A58-942B-82B57D3C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89" y="643467"/>
            <a:ext cx="790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B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74CBD-70D1-4944-B356-E83D9949A3D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Vanishing gradient intuition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793F9-0063-49FF-AFF4-4B7A2A4D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16934"/>
            <a:ext cx="7188199" cy="44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72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E1D84-4F12-4304-A42A-F064C737FF32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Vanishing gradient intuition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(Decomposing the gradient into products of intermediate gradients)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2EC8C-356A-4F52-8ED3-3DEF1DF2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659" y="1403885"/>
            <a:ext cx="3709419" cy="2438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6694A-A099-474F-8F29-6E33CBE0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27" y="1396221"/>
            <a:ext cx="3546884" cy="22966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6E183C-8573-4AA2-95DA-22568FD2B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38" y="1396221"/>
            <a:ext cx="3756715" cy="24982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64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5769A-EEF3-4748-B9C4-3C5F09681CFF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Vanishing gradient intuition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81608E9-D33D-40DD-9D38-90C2F26C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3" y="914400"/>
            <a:ext cx="685536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62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66D12-E651-4022-A57E-4F57FA39FA6C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Vanishing gradient intuition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FEF1A76-F851-472B-9E25-D8D17E9F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22" y="799429"/>
            <a:ext cx="7168878" cy="52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56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D9197-1E1A-4E88-88D3-4C8A1381E479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Vanishing gradient proof sketch – More formal 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FAF2866-267E-40F6-8685-6C693A78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938" y="1040927"/>
            <a:ext cx="6784178" cy="49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0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06A64-2C19-4F08-B318-19489259CAD5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use Language Models every day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D3BDCC8-9A35-47B8-9D87-1E71F310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352929"/>
            <a:ext cx="5838825" cy="42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36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45BCA-9D31-4E8F-BD5E-50FDBF3C305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Vanishing gradient proof sketch – More formal 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71FED26-9B76-4A76-A34C-B2974774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08159"/>
            <a:ext cx="6553545" cy="48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66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16744-52CD-4DAA-A961-C8208773525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is vanishing gradient a problem 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21E988-5CA3-4E32-8D78-5318AA07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80" y="762000"/>
            <a:ext cx="7022062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00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912F2C-E065-4841-AEB3-D1C6EFF98D1C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is vanishing gradient a problem 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45F3A9-79BC-4D6A-9D09-F44781AB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82" y="1552576"/>
            <a:ext cx="7000330" cy="35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3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5A4B1-276E-4EB3-A3D7-8117B860DA8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 of vanishing gradient on RNN-LM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1301559-0A73-47CF-9FC0-352AFD8C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914401"/>
            <a:ext cx="6966987" cy="47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81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1030B4-7B99-4F44-9BCA-6D542DB7BBD2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 of vanishing gradient on RNN-LM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5E82AF9-86D0-486E-91AA-B143CF0C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914400"/>
            <a:ext cx="6756831" cy="49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41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06117-1328-4794-A126-7177C376323D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is “</a:t>
            </a:r>
            <a:r>
              <a:rPr lang="en-US" sz="44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exploding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” gradient a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71C58-1444-411D-8632-ADC07AF7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14" y="1249680"/>
            <a:ext cx="6617966" cy="44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94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20AC9-1576-467E-B114-41922AC76EF0}"/>
              </a:ext>
            </a:extLst>
          </p:cNvPr>
          <p:cNvSpPr txBox="1"/>
          <p:nvPr/>
        </p:nvSpPr>
        <p:spPr>
          <a:xfrm>
            <a:off x="514350" y="914400"/>
            <a:ext cx="3971925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Gradient clipping: solution for exploding gradient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3CF276-795A-4F02-B736-A7259A61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805047"/>
            <a:ext cx="6816065" cy="50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39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DE425-472B-4749-ACF2-E95189F0FC94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Gradient clipping: solution for exploding gradient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BEC37C6-8399-4FFC-BCE4-91302F93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899173"/>
            <a:ext cx="7036124" cy="52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99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2EDE1-A554-40BE-B9CE-091062DD13FC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to fix vanishing gradient problem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CB31F-D780-40CF-9B80-22388084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18" y="1371600"/>
            <a:ext cx="6988232" cy="37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81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61CDA-C17B-491C-99A6-065D135149BA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Long Short-Term Memory (LSTM)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A713F-CB32-468C-9745-70CB11DA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6" y="809625"/>
            <a:ext cx="6864488" cy="51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0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F0E5C-E92A-4A98-96BE-DB6D1FA65167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use Language Models every day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8AF15CD-ACC5-402D-9E0A-C911E17E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41557"/>
            <a:ext cx="6095563" cy="43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82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0C3BF-9BC9-40BD-896A-B507B7F61FE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Long Short-Term Memory (LSTM)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6F6E41-3885-4075-9823-7754797D5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149" y="795573"/>
            <a:ext cx="6975967" cy="526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41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7A782-855C-4CB2-A4FC-7F8B9AAA08DC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Long Short-Term Memory (LSTM)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707EF9-AE06-4A1D-9F3E-3ABF1DC5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8" y="2399983"/>
            <a:ext cx="5531921" cy="402447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8A51A3A-48F0-4A19-907D-BC561329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447723"/>
            <a:ext cx="5455917" cy="38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73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E8B28-1F1D-4BDA-9B8B-A1834D35C1A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LSTM solve vanishing gradients?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48CBFA-CBD6-43AD-AA22-F4ADACAB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352220"/>
            <a:ext cx="6553545" cy="41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2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D49DA-F63C-493F-B681-6A116253980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LSTMs: real-world success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231A7E-042F-4555-BB3D-50FEDCE3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32735"/>
            <a:ext cx="6553545" cy="48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40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E9F10-FEBE-4C3A-AA57-CA194A986A8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Gated Recurrent Units (GRU)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2912D04-A2AB-429B-B2DA-F5263569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49119"/>
            <a:ext cx="6553545" cy="47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0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5B356F-A676-4B84-BBB9-33FAA10221D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LSTM Vs GRU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F69DDCE-6E4A-4F31-9D6C-D92AAF4B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453" y="914400"/>
            <a:ext cx="6947663" cy="48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96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CF228-159E-45E2-804C-9093B0F03D0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vanishing/exploding gradient just a RNN problem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C3DD9-F6CB-4CCB-9FDE-040D53C7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8" y="1047638"/>
            <a:ext cx="3703862" cy="2722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6B883-7F1F-45DB-A857-E0A2FBFB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537" y="1093467"/>
            <a:ext cx="3531138" cy="25424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32BF69-9B3F-48AA-9179-2591E08DE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09" y="1119308"/>
            <a:ext cx="3606351" cy="265066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8425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F207A-0349-4A8B-AFE4-FB8FF2671565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vanishing/exploding gradient just a RNN problem 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DB1391A-428F-439D-8A5F-E47ECAF97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86134"/>
            <a:ext cx="6940216" cy="501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6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ADB578-FDF6-4316-854B-8A1E280EF751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D5CDCB0-5BCF-44C0-A18B-ACEDB30A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19200"/>
            <a:ext cx="6749355" cy="43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91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4418F-32B1-4DBF-B857-010360112C09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Bidirectional RNNs: Motivation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CA5914-6AB1-41B9-9D2D-3EA855BE2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57311"/>
            <a:ext cx="6553545" cy="47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3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78468-F686-410E-8318-15BE3CD99088}"/>
              </a:ext>
            </a:extLst>
          </p:cNvPr>
          <p:cNvSpPr txBox="1"/>
          <p:nvPr/>
        </p:nvSpPr>
        <p:spPr>
          <a:xfrm>
            <a:off x="526073" y="518184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n-gram Language Models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86E268-3EDF-43AB-9EE6-57FB69DB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2299747"/>
            <a:ext cx="6381749" cy="44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757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F4656-71BA-4518-8469-0910783CDE29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Bidirectional RNNs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1B051C-AD77-451C-A9FC-12B5A9E4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34433"/>
            <a:ext cx="6553545" cy="49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94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6BB9F-FB54-4AC3-9BB0-D2C5F0513546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Bidirectional RNNs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C0845EE-7C7E-4A32-AFA7-4CF33B9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63806"/>
            <a:ext cx="6553545" cy="45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17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78559-BBAD-48B3-8E3D-D8C3FEDDE6A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Bidirectional RNNs: simplified diagram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41B2A7-69AF-43A6-B830-5B3A26336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19" y="1155613"/>
            <a:ext cx="6957713" cy="48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43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B27A2-5ECC-4FCC-8742-B1FF676015D1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Bidirectional RNNs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E21E10-82FB-4D68-B33B-7AE838F16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968430"/>
            <a:ext cx="6848572" cy="47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326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A3627-C9DE-4021-A461-CE4B83089E1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Multi-Layer RNNs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5B9F5F7-E703-4896-BBB2-FF9D91CD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1030416"/>
            <a:ext cx="6758736" cy="46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19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9A34A-F16B-4F16-B8BD-07E3F633AC4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Multi-Layer RNNs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016F084-3A31-4ECB-899D-51A4ED42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50816"/>
            <a:ext cx="6553545" cy="49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455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C2DD8-0FB8-441F-A2ED-F56D42B99FDF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Multi-layer RNNs in practice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DB8AF8-CC83-4916-A612-93283444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907735"/>
            <a:ext cx="6848572" cy="50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63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6EE83B-1FA0-4391-84CF-05FCBAF768CD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08E836E-BF51-48F2-B62D-7BEB042C1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40927"/>
            <a:ext cx="6553545" cy="478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92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5D187-F135-43A0-A507-0C284F44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Subword</a:t>
            </a:r>
            <a:r>
              <a:rPr lang="en-US" dirty="0">
                <a:solidFill>
                  <a:schemeClr val="bg1"/>
                </a:solidFill>
              </a:rPr>
              <a:t> Models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Chat Bubble">
            <a:extLst>
              <a:ext uri="{FF2B5EF4-FFF2-40B4-BE49-F238E27FC236}">
                <a16:creationId xmlns:a16="http://schemas.microsoft.com/office/drawing/2014/main" id="{7F1EE0E6-55A0-4BF0-A5F5-A7CDB713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94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A7CC3-EE7F-42E4-AEF5-45294F6AA154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Morphology : Parts of words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42DF460-CBAC-47F3-A851-793A9FA5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14400"/>
            <a:ext cx="6715094" cy="491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9AA64-348E-4665-B694-CF40CC940511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n-gram Language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0B4F1C8-C66A-40C4-A1DA-573826AE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2306319"/>
            <a:ext cx="6286500" cy="43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257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50F96-47B0-4E96-A286-E5FA2A050092}"/>
              </a:ext>
            </a:extLst>
          </p:cNvPr>
          <p:cNvSpPr txBox="1"/>
          <p:nvPr/>
        </p:nvSpPr>
        <p:spPr>
          <a:xfrm>
            <a:off x="409575" y="914400"/>
            <a:ext cx="4259616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Morphology: Character n-grams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25D794-C9B2-4599-B33D-7DCAFC42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57311"/>
            <a:ext cx="6553545" cy="47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36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806A7-07A4-44AB-86D4-B19628865774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FastText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embeddings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B3FA74B-7F6D-4CC2-973C-4C218970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39231"/>
            <a:ext cx="6553545" cy="45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356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6EF07-494D-4662-8D5F-33B6AF4E89B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FastText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embeddings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C4596C-F674-486E-AA5A-1D600DB9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22846"/>
            <a:ext cx="6553545" cy="462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67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44574-CB03-40A0-84E8-30D38BD5D303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FastText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embeddings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5A1C24-1A2C-492C-B80E-9693369E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14655"/>
            <a:ext cx="6553545" cy="46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2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348FE-15BC-46E8-B52D-DAC028781189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n-gram Language Models: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984CB-48C2-4575-95B5-93C6CAD6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20" y="1529736"/>
            <a:ext cx="7487920" cy="50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3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Widescreen</PresentationFormat>
  <Paragraphs>84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Language Models and RNNs</vt:lpstr>
      <vt:lpstr>Language Models and RNNs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Vanishing Gradients, Fancy RNNs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Subword Models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Models and RNNs</dc:title>
  <dc:creator>Shanmugavelu, Sathyanarayanan</dc:creator>
  <cp:lastModifiedBy>Sathyanarayanan Shanmugavelu</cp:lastModifiedBy>
  <cp:revision>2</cp:revision>
  <dcterms:created xsi:type="dcterms:W3CDTF">2020-02-01T11:41:40Z</dcterms:created>
  <dcterms:modified xsi:type="dcterms:W3CDTF">2020-02-16T09:38:49Z</dcterms:modified>
</cp:coreProperties>
</file>